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375" r:id="rId2"/>
    <p:sldId id="377" r:id="rId3"/>
    <p:sldId id="379" r:id="rId4"/>
    <p:sldId id="378" r:id="rId5"/>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505" autoAdjust="0"/>
  </p:normalViewPr>
  <p:slideViewPr>
    <p:cSldViewPr>
      <p:cViewPr>
        <p:scale>
          <a:sx n="94" d="100"/>
          <a:sy n="94" d="100"/>
        </p:scale>
        <p:origin x="-882" y="1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E5D343EA-DE8A-49DF-B3A1-1A0FCA89E1FE}" type="datetimeFigureOut">
              <a:rPr lang="en-US" smtClean="0"/>
              <a:pPr/>
              <a:t>5/1/2012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CEDCA325-F350-435F-9C61-505198D970D4}" type="slidenum">
              <a:rPr lang="en-US" smtClean="0"/>
              <a:pPr/>
              <a:t>‹#›</a:t>
            </a:fld>
            <a:endParaRPr lang="en-US"/>
          </a:p>
        </p:txBody>
      </p:sp>
    </p:spTree>
    <p:extLst>
      <p:ext uri="{BB962C8B-B14F-4D97-AF65-F5344CB8AC3E}">
        <p14:creationId xmlns:p14="http://schemas.microsoft.com/office/powerpoint/2010/main" val="1774034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243A3DD-B451-4F9F-B8F4-CA82DD7B2B70}" type="slidenum">
              <a:rPr lang="en-US"/>
              <a:pPr/>
              <a:t>1</a:t>
            </a:fld>
            <a:endParaRPr lang="en-US"/>
          </a:p>
        </p:txBody>
      </p:sp>
      <p:sp>
        <p:nvSpPr>
          <p:cNvPr id="1661954" name="Rectangle 2"/>
          <p:cNvSpPr>
            <a:spLocks noGrp="1" noRot="1" noChangeAspect="1" noChangeArrowheads="1" noTextEdit="1"/>
          </p:cNvSpPr>
          <p:nvPr>
            <p:ph type="sldImg"/>
          </p:nvPr>
        </p:nvSpPr>
        <p:spPr>
          <a:xfrm>
            <a:off x="946150" y="487363"/>
            <a:ext cx="5422900" cy="4067175"/>
          </a:xfrm>
          <a:ln w="12700" cap="flat">
            <a:solidFill>
              <a:schemeClr val="tx1"/>
            </a:solidFill>
          </a:ln>
        </p:spPr>
      </p:sp>
      <p:sp>
        <p:nvSpPr>
          <p:cNvPr id="1661955" name="Rectangle 3"/>
          <p:cNvSpPr>
            <a:spLocks noGrp="1" noChangeArrowheads="1"/>
          </p:cNvSpPr>
          <p:nvPr>
            <p:ph type="body" idx="1"/>
          </p:nvPr>
        </p:nvSpPr>
        <p:spPr>
          <a:xfrm>
            <a:off x="975360" y="4563904"/>
            <a:ext cx="5364480" cy="4042172"/>
          </a:xfrm>
          <a:ln/>
        </p:spPr>
        <p:txBody>
          <a:bodyPr lIns="95647" tIns="46985" rIns="95647" bIns="46985"/>
          <a:lstStyle/>
          <a:p>
            <a:pPr>
              <a:lnSpc>
                <a:spcPct val="87000"/>
              </a:lnSpc>
            </a:pPr>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Introduction</a:t>
            </a:r>
            <a:endParaRPr lang="en-US" dirty="0"/>
          </a:p>
        </p:txBody>
      </p:sp>
      <p:sp>
        <p:nvSpPr>
          <p:cNvPr id="8" name="Slide Number Placeholder 7"/>
          <p:cNvSpPr>
            <a:spLocks noGrp="1"/>
          </p:cNvSpPr>
          <p:nvPr>
            <p:ph type="sldNum" sz="quarter" idx="11"/>
          </p:nvPr>
        </p:nvSpPr>
        <p:spPr/>
        <p:txBody>
          <a:bodyPr/>
          <a:lstStyle/>
          <a:p>
            <a:fld id="{BC4A4149-F86D-4576-8F6B-20C233E332E7}"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Introduction</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Introduction</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Introduction</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latin typeface="Verdana" pitchFamily="34" charset="0"/>
                <a:ea typeface="Verdana" pitchFamily="34" charset="0"/>
                <a:cs typeface="Verdana" pitchFamily="34"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latin typeface="Verdana" pitchFamily="34" charset="0"/>
                <a:ea typeface="Verdana" pitchFamily="34" charset="0"/>
                <a:cs typeface="Verdana" pitchFamily="34" charset="0"/>
              </a:defRPr>
            </a:lvl1pPr>
          </a:lstStyle>
          <a:p>
            <a:fld id="{BC4A4149-F86D-4576-8F6B-20C233E332E7}" type="slidenum">
              <a:rPr lang="en-US" smtClean="0"/>
              <a:pPr/>
              <a:t>‹#›</a:t>
            </a:fld>
            <a:endParaRPr lang="en-US" dirty="0"/>
          </a:p>
        </p:txBody>
      </p:sp>
      <p:sp>
        <p:nvSpPr>
          <p:cNvPr id="7" name="Rectangle 7"/>
          <p:cNvSpPr>
            <a:spLocks noChangeArrowheads="1"/>
          </p:cNvSpPr>
          <p:nvPr userDrawn="1"/>
        </p:nvSpPr>
        <p:spPr bwMode="auto">
          <a:xfrm>
            <a:off x="2514600" y="0"/>
            <a:ext cx="6629400" cy="1219200"/>
          </a:xfrm>
          <a:prstGeom prst="rect">
            <a:avLst/>
          </a:prstGeom>
          <a:gradFill rotWithShape="1">
            <a:gsLst>
              <a:gs pos="0">
                <a:srgbClr val="FFCC00">
                  <a:gamma/>
                  <a:tint val="0"/>
                  <a:invGamma/>
                </a:srgbClr>
              </a:gs>
              <a:gs pos="100000">
                <a:srgbClr val="FFCC00">
                  <a:alpha val="55000"/>
                </a:srgbClr>
              </a:gs>
            </a:gsLst>
            <a:lin ang="0" scaled="1"/>
          </a:gradFill>
          <a:ln w="9525">
            <a:noFill/>
            <a:miter lim="800000"/>
            <a:headEnd/>
            <a:tailEnd/>
          </a:ln>
          <a:effectLst/>
        </p:spPr>
        <p:txBody>
          <a:bodyPr wrap="none" anchor="ctr"/>
          <a:lstStyle/>
          <a:p>
            <a:pPr>
              <a:defRPr/>
            </a:pPr>
            <a:endParaRPr lang="en-US" sz="1200" b="0" dirty="0">
              <a:solidFill>
                <a:schemeClr val="tx1"/>
              </a:solidFill>
            </a:endParaRPr>
          </a:p>
        </p:txBody>
      </p:sp>
      <p:pic>
        <p:nvPicPr>
          <p:cNvPr id="8" name="Picture 8"/>
          <p:cNvPicPr>
            <a:picLocks noChangeAspect="1" noChangeArrowheads="1"/>
          </p:cNvPicPr>
          <p:nvPr userDrawn="1"/>
        </p:nvPicPr>
        <p:blipFill>
          <a:blip r:embed="rId13" cstate="print"/>
          <a:srcRect/>
          <a:stretch>
            <a:fillRect/>
          </a:stretch>
        </p:blipFill>
        <p:spPr bwMode="auto">
          <a:xfrm>
            <a:off x="0" y="0"/>
            <a:ext cx="2657475" cy="781050"/>
          </a:xfrm>
          <a:prstGeom prst="rect">
            <a:avLst/>
          </a:prstGeom>
          <a:noFill/>
          <a:ln w="9525">
            <a:noFill/>
            <a:miter lim="800000"/>
            <a:headEnd/>
            <a:tailEnd/>
          </a:ln>
        </p:spPr>
      </p:pic>
      <p:sp>
        <p:nvSpPr>
          <p:cNvPr id="9" name="Line 9"/>
          <p:cNvSpPr>
            <a:spLocks noChangeShapeType="1"/>
          </p:cNvSpPr>
          <p:nvPr userDrawn="1"/>
        </p:nvSpPr>
        <p:spPr bwMode="auto">
          <a:xfrm>
            <a:off x="0" y="1219200"/>
            <a:ext cx="9144000" cy="0"/>
          </a:xfrm>
          <a:prstGeom prst="line">
            <a:avLst/>
          </a:prstGeom>
          <a:noFill/>
          <a:ln w="25400">
            <a:solidFill>
              <a:srgbClr val="777777"/>
            </a:solidFill>
            <a:round/>
            <a:headEnd/>
            <a:tailEnd/>
          </a:ln>
          <a:effectLst/>
        </p:spPr>
        <p:txBody>
          <a:bodyPr/>
          <a:lstStyle/>
          <a:p>
            <a:pPr>
              <a:defRPr/>
            </a:pPr>
            <a:endParaRPr lang="en-US"/>
          </a:p>
        </p:txBody>
      </p:sp>
      <p:sp>
        <p:nvSpPr>
          <p:cNvPr id="10" name="Text Box 10"/>
          <p:cNvSpPr txBox="1">
            <a:spLocks noChangeArrowheads="1"/>
          </p:cNvSpPr>
          <p:nvPr userDrawn="1"/>
        </p:nvSpPr>
        <p:spPr bwMode="auto">
          <a:xfrm>
            <a:off x="152400" y="685800"/>
            <a:ext cx="2286000" cy="461665"/>
          </a:xfrm>
          <a:prstGeom prst="rect">
            <a:avLst/>
          </a:prstGeom>
          <a:noFill/>
          <a:ln w="9525">
            <a:noFill/>
            <a:miter lim="800000"/>
            <a:headEnd/>
            <a:tailEnd/>
          </a:ln>
          <a:effectLst/>
        </p:spPr>
        <p:txBody>
          <a:bodyPr>
            <a:spAutoFit/>
          </a:bodyPr>
          <a:lstStyle/>
          <a:p>
            <a:pPr algn="r">
              <a:defRPr/>
            </a:pPr>
            <a:r>
              <a:rPr lang="en-US" sz="1200" b="1" dirty="0" smtClean="0">
                <a:latin typeface="Verdana" pitchFamily="34" charset="0"/>
              </a:rPr>
              <a:t>ENGR330-1 Engineering</a:t>
            </a:r>
          </a:p>
          <a:p>
            <a:pPr algn="r">
              <a:defRPr/>
            </a:pPr>
            <a:r>
              <a:rPr lang="en-US" sz="1200" b="1" dirty="0" smtClean="0">
                <a:latin typeface="Verdana" pitchFamily="34" charset="0"/>
              </a:rPr>
              <a:t>Service Projects</a:t>
            </a:r>
            <a:endParaRPr lang="en-US" sz="1200" b="1" dirty="0">
              <a:latin typeface="Verdana" pitchFamily="34" charset="0"/>
            </a:endParaRPr>
          </a:p>
        </p:txBody>
      </p:sp>
      <p:sp>
        <p:nvSpPr>
          <p:cNvPr id="2" name="Title Placeholder 1"/>
          <p:cNvSpPr>
            <a:spLocks noGrp="1"/>
          </p:cNvSpPr>
          <p:nvPr>
            <p:ph type="title"/>
          </p:nvPr>
        </p:nvSpPr>
        <p:spPr>
          <a:xfrm>
            <a:off x="2438400" y="0"/>
            <a:ext cx="6705600" cy="1143000"/>
          </a:xfrm>
          <a:prstGeom prst="rect">
            <a:avLst/>
          </a:prstGeom>
        </p:spPr>
        <p:txBody>
          <a:bodyPr vert="horz" lIns="91440" tIns="45720" rIns="91440" bIns="45720" rtlCol="0" anchor="ctr">
            <a:noAutofit/>
          </a:bodyPr>
          <a:lstStyle/>
          <a:p>
            <a:r>
              <a:rPr lang="en-US" smtClean="0"/>
              <a:t>Click to edit Master title style</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latin typeface="Verdana" pitchFamily="34" charset="0"/>
                <a:ea typeface="Verdana" pitchFamily="34" charset="0"/>
                <a:cs typeface="Verdana" pitchFamily="34" charset="0"/>
              </a:defRPr>
            </a:lvl1pPr>
          </a:lstStyle>
          <a:p>
            <a:r>
              <a:rPr lang="en-US" smtClean="0"/>
              <a:t>Introduction</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r" defTabSz="914400" rtl="0" eaLnBrk="1" latinLnBrk="0" hangingPunct="1">
        <a:spcBef>
          <a:spcPct val="0"/>
        </a:spcBef>
        <a:buNone/>
        <a:defRPr sz="3600" b="1" kern="1200">
          <a:solidFill>
            <a:schemeClr val="tx1"/>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0930" name="Rectangle 2"/>
          <p:cNvSpPr>
            <a:spLocks noGrp="1" noChangeArrowheads="1"/>
          </p:cNvSpPr>
          <p:nvPr>
            <p:ph type="title"/>
          </p:nvPr>
        </p:nvSpPr>
        <p:spPr>
          <a:xfrm>
            <a:off x="2892425" y="76200"/>
            <a:ext cx="6251575" cy="1066800"/>
          </a:xfrm>
          <a:noFill/>
          <a:ln/>
        </p:spPr>
        <p:txBody>
          <a:bodyPr/>
          <a:lstStyle/>
          <a:p>
            <a:r>
              <a:rPr lang="en-US" sz="3200" dirty="0" err="1" smtClean="0"/>
              <a:t>Peltan</a:t>
            </a:r>
            <a:r>
              <a:rPr lang="en-US" sz="3200" dirty="0" smtClean="0"/>
              <a:t> Christian Primary School Perimeter Walls</a:t>
            </a:r>
            <a:endParaRPr lang="en-US" sz="3200" dirty="0"/>
          </a:p>
        </p:txBody>
      </p:sp>
      <p:sp>
        <p:nvSpPr>
          <p:cNvPr id="1660937" name="Rectangle 9"/>
          <p:cNvSpPr>
            <a:spLocks noChangeArrowheads="1"/>
          </p:cNvSpPr>
          <p:nvPr/>
        </p:nvSpPr>
        <p:spPr bwMode="auto">
          <a:xfrm>
            <a:off x="298450" y="1268413"/>
            <a:ext cx="8448675" cy="1157765"/>
          </a:xfrm>
          <a:prstGeom prst="rect">
            <a:avLst/>
          </a:prstGeom>
          <a:noFill/>
          <a:ln w="12700">
            <a:noFill/>
            <a:miter lim="800000"/>
            <a:headEnd/>
            <a:tailEnd/>
          </a:ln>
          <a:effectLst/>
        </p:spPr>
        <p:txBody>
          <a:bodyPr wrap="square" lIns="81194" tIns="39884" rIns="81194" bIns="39884">
            <a:spAutoFit/>
          </a:bodyPr>
          <a:lstStyle/>
          <a:p>
            <a:pPr defTabSz="820738"/>
            <a:r>
              <a:rPr lang="en-US" sz="1400" b="1" u="sng" dirty="0" smtClean="0"/>
              <a:t>Background</a:t>
            </a:r>
            <a:r>
              <a:rPr lang="en-US" sz="1400" dirty="0" smtClean="0"/>
              <a:t>:  The current primary concern for the school is the lack of security.  The addition of perimeter walls around the school grounds gives the school the security that they feel necessary to continue forward with further school improvements such as the possible implementation </a:t>
            </a:r>
          </a:p>
          <a:p>
            <a:pPr defTabSz="820738"/>
            <a:r>
              <a:rPr lang="en-US" sz="1400" dirty="0" smtClean="0"/>
              <a:t>of solar power.</a:t>
            </a:r>
            <a:endParaRPr lang="en-US" sz="1400" dirty="0"/>
          </a:p>
          <a:p>
            <a:pPr marL="409575" lvl="1" defTabSz="820738"/>
            <a:endParaRPr lang="en-US" sz="1400" dirty="0"/>
          </a:p>
        </p:txBody>
      </p:sp>
      <p:sp>
        <p:nvSpPr>
          <p:cNvPr id="1660938" name="Rectangle 10"/>
          <p:cNvSpPr>
            <a:spLocks noChangeArrowheads="1"/>
          </p:cNvSpPr>
          <p:nvPr/>
        </p:nvSpPr>
        <p:spPr bwMode="auto">
          <a:xfrm>
            <a:off x="233680" y="1992659"/>
            <a:ext cx="4086225" cy="5466637"/>
          </a:xfrm>
          <a:prstGeom prst="rect">
            <a:avLst/>
          </a:prstGeom>
          <a:noFill/>
          <a:ln w="12700">
            <a:noFill/>
            <a:miter lim="800000"/>
            <a:headEnd/>
            <a:tailEnd/>
          </a:ln>
          <a:effectLst/>
        </p:spPr>
        <p:txBody>
          <a:bodyPr wrap="square" lIns="81194" tIns="39884" rIns="81194" bIns="39884">
            <a:spAutoFit/>
          </a:bodyPr>
          <a:lstStyle/>
          <a:p>
            <a:pPr defTabSz="820738"/>
            <a:r>
              <a:rPr lang="en-US" sz="1400" dirty="0" smtClean="0"/>
              <a:t>  </a:t>
            </a:r>
          </a:p>
          <a:p>
            <a:pPr defTabSz="820738"/>
            <a:r>
              <a:rPr lang="en-US" sz="1400" b="1" u="sng" dirty="0" smtClean="0"/>
              <a:t>Objectives:</a:t>
            </a:r>
          </a:p>
          <a:p>
            <a:pPr defTabSz="820738"/>
            <a:endParaRPr lang="en-US" sz="1400" dirty="0" smtClean="0"/>
          </a:p>
          <a:p>
            <a:pPr marL="168275" indent="-168275" defTabSz="820738">
              <a:buFont typeface="Arial" pitchFamily="34" charset="0"/>
              <a:buChar char="•"/>
            </a:pPr>
            <a:r>
              <a:rPr lang="en-US" sz="1400" dirty="0" smtClean="0"/>
              <a:t>Provide Security</a:t>
            </a:r>
          </a:p>
          <a:p>
            <a:pPr marL="625475" lvl="1" indent="-168275" defTabSz="820738">
              <a:buFont typeface="Arial" pitchFamily="34" charset="0"/>
              <a:buChar char="•"/>
            </a:pPr>
            <a:r>
              <a:rPr lang="en-US" sz="1400" dirty="0" smtClean="0"/>
              <a:t>Needs to be approx. 8 </a:t>
            </a:r>
            <a:r>
              <a:rPr lang="en-US" sz="1400" dirty="0" err="1" smtClean="0"/>
              <a:t>ft</a:t>
            </a:r>
            <a:r>
              <a:rPr lang="en-US" sz="1400" dirty="0" smtClean="0"/>
              <a:t> tall</a:t>
            </a:r>
          </a:p>
          <a:p>
            <a:pPr marL="625475" lvl="1" indent="-168275" defTabSz="820738">
              <a:buFont typeface="Arial" pitchFamily="34" charset="0"/>
              <a:buChar char="•"/>
            </a:pPr>
            <a:r>
              <a:rPr lang="en-US" sz="1400" dirty="0" smtClean="0"/>
              <a:t>Topped with broken glass</a:t>
            </a:r>
          </a:p>
          <a:p>
            <a:pPr marL="168275" indent="-168275" defTabSz="820738">
              <a:buFont typeface="Arial" pitchFamily="34" charset="0"/>
              <a:buChar char="•"/>
            </a:pPr>
            <a:r>
              <a:rPr lang="en-US" sz="1400" dirty="0" smtClean="0"/>
              <a:t>Safe/Appropriate Construction</a:t>
            </a:r>
          </a:p>
          <a:p>
            <a:pPr marL="625475" lvl="1" indent="-168275" defTabSz="820738">
              <a:buFont typeface="Arial" pitchFamily="34" charset="0"/>
              <a:buChar char="•"/>
            </a:pPr>
            <a:r>
              <a:rPr lang="en-US" sz="1400" dirty="0" smtClean="0"/>
              <a:t>Built to withstand earthquakes/weather</a:t>
            </a:r>
          </a:p>
          <a:p>
            <a:pPr marL="625475" lvl="1" indent="-168275" defTabSz="820738">
              <a:buFont typeface="Arial" pitchFamily="34" charset="0"/>
              <a:buChar char="•"/>
            </a:pPr>
            <a:r>
              <a:rPr lang="en-US" sz="1400" dirty="0" smtClean="0"/>
              <a:t>Built with appropriate standards –not over/under designed</a:t>
            </a:r>
          </a:p>
          <a:p>
            <a:pPr marL="168275" indent="-168275" defTabSz="820738"/>
            <a:endParaRPr lang="en-US" sz="1400" dirty="0" smtClean="0"/>
          </a:p>
          <a:p>
            <a:pPr marL="168275" indent="-168275" defTabSz="820738"/>
            <a:r>
              <a:rPr lang="en-US" sz="1400" b="1" u="sng" dirty="0" smtClean="0"/>
              <a:t>Findings/Solutions:</a:t>
            </a:r>
          </a:p>
          <a:p>
            <a:pPr marL="168275" indent="-168275" defTabSz="820738">
              <a:buFont typeface="Arial" pitchFamily="34" charset="0"/>
              <a:buChar char="•"/>
            </a:pPr>
            <a:endParaRPr lang="en-US" sz="1400" dirty="0" smtClean="0"/>
          </a:p>
          <a:p>
            <a:pPr marL="285750" indent="-285750" defTabSz="820738">
              <a:buFont typeface="Arial" pitchFamily="34" charset="0"/>
              <a:buChar char="•"/>
            </a:pPr>
            <a:r>
              <a:rPr lang="en-US" sz="1400" dirty="0" smtClean="0"/>
              <a:t>Conversed with</a:t>
            </a:r>
          </a:p>
          <a:p>
            <a:pPr defTabSz="820738"/>
            <a:r>
              <a:rPr lang="en-US" sz="1400" dirty="0" smtClean="0"/>
              <a:t>Scott Michaels -local US contractor, builds CMU walls in houses, etc.</a:t>
            </a:r>
          </a:p>
          <a:p>
            <a:pPr defTabSz="820738"/>
            <a:r>
              <a:rPr lang="en-US" sz="1400" dirty="0" smtClean="0"/>
              <a:t>Carl Garner -soil engineer, knowledgeable about walls, and any other structure, has worked in Haiti</a:t>
            </a:r>
          </a:p>
          <a:p>
            <a:pPr defTabSz="820738"/>
            <a:r>
              <a:rPr lang="en-US" sz="1400" dirty="0" smtClean="0"/>
              <a:t>Don Johnson -works Haiti Outreach, familiar with local materials and building code/techniques</a:t>
            </a:r>
          </a:p>
          <a:p>
            <a:pPr defTabSz="820738"/>
            <a:r>
              <a:rPr lang="en-US" sz="1400" dirty="0"/>
              <a:t>	 </a:t>
            </a:r>
            <a:r>
              <a:rPr lang="en-US" sz="1400" dirty="0" smtClean="0"/>
              <a:t>      </a:t>
            </a:r>
            <a:endParaRPr lang="en-US" sz="1400" dirty="0" smtClean="0"/>
          </a:p>
          <a:p>
            <a:pPr marL="168275" indent="-168275" defTabSz="820738"/>
            <a:endParaRPr lang="en-US" sz="1400" dirty="0" smtClean="0"/>
          </a:p>
          <a:p>
            <a:pPr defTabSz="820738"/>
            <a:endParaRPr lang="en-US" sz="1400" dirty="0"/>
          </a:p>
          <a:p>
            <a:pPr defTabSz="820738"/>
            <a:endParaRPr lang="en-US" sz="1400" dirty="0"/>
          </a:p>
          <a:p>
            <a:pPr marL="409575" lvl="1" defTabSz="820738"/>
            <a:endParaRPr lang="en-US" sz="1400" dirty="0"/>
          </a:p>
        </p:txBody>
      </p:sp>
      <p:sp>
        <p:nvSpPr>
          <p:cNvPr id="23" name="Slide Number Placeholder 22"/>
          <p:cNvSpPr>
            <a:spLocks noGrp="1"/>
          </p:cNvSpPr>
          <p:nvPr>
            <p:ph type="sldNum" sz="quarter" idx="11"/>
          </p:nvPr>
        </p:nvSpPr>
        <p:spPr>
          <a:xfrm>
            <a:off x="7010400" y="6492875"/>
            <a:ext cx="2133600" cy="365125"/>
          </a:xfrm>
        </p:spPr>
        <p:txBody>
          <a:bodyPr/>
          <a:lstStyle/>
          <a:p>
            <a:fld id="{BC4A4149-F86D-4576-8F6B-20C233E332E7}" type="slidenum">
              <a:rPr lang="en-US" smtClean="0"/>
              <a:pPr/>
              <a:t>1</a:t>
            </a:fld>
            <a:endParaRPr lang="en-US" dirty="0"/>
          </a:p>
        </p:txBody>
      </p:sp>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9905" y="1987579"/>
            <a:ext cx="4267200" cy="3208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522786" y="5323840"/>
            <a:ext cx="3935413" cy="954107"/>
          </a:xfrm>
          <a:prstGeom prst="rect">
            <a:avLst/>
          </a:prstGeom>
          <a:noFill/>
        </p:spPr>
        <p:txBody>
          <a:bodyPr wrap="square" rtlCol="0">
            <a:spAutoFit/>
          </a:bodyPr>
          <a:lstStyle/>
          <a:p>
            <a:pPr marL="285750" indent="-285750">
              <a:buFont typeface="Arial" pitchFamily="34" charset="0"/>
              <a:buChar char="•"/>
            </a:pPr>
            <a:r>
              <a:rPr lang="en-US" sz="1400" dirty="0" smtClean="0"/>
              <a:t>Gained confidence in footer dimensions</a:t>
            </a:r>
          </a:p>
          <a:p>
            <a:pPr marL="285750" indent="-285750">
              <a:buFont typeface="Arial" pitchFamily="34" charset="0"/>
              <a:buChar char="•"/>
            </a:pPr>
            <a:r>
              <a:rPr lang="en-US" sz="1400" dirty="0" smtClean="0"/>
              <a:t>Gained knowledge about CMU construction techniques and availability of certain material in Haiti</a:t>
            </a:r>
            <a:endParaRPr lang="en-US" sz="1400" dirty="0"/>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Footer</a:t>
            </a:r>
            <a:endParaRPr lang="en-US" dirty="0"/>
          </a:p>
        </p:txBody>
      </p:sp>
      <p:sp>
        <p:nvSpPr>
          <p:cNvPr id="4" name="Slide Number Placeholder 3"/>
          <p:cNvSpPr>
            <a:spLocks noGrp="1"/>
          </p:cNvSpPr>
          <p:nvPr>
            <p:ph type="sldNum" sz="quarter" idx="11"/>
          </p:nvPr>
        </p:nvSpPr>
        <p:spPr/>
        <p:txBody>
          <a:bodyPr/>
          <a:lstStyle/>
          <a:p>
            <a:fld id="{BC4A4149-F86D-4576-8F6B-20C233E332E7}" type="slidenum">
              <a:rPr lang="en-US" smtClean="0"/>
              <a:pPr/>
              <a:t>2</a:t>
            </a:fld>
            <a:endParaRPr lang="en-US" dirty="0"/>
          </a:p>
        </p:txBody>
      </p:sp>
      <p:pic>
        <p:nvPicPr>
          <p:cNvPr id="2050" name="Picture 2" descr="http://howto.millardlumber.com/blocks/54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2362198"/>
            <a:ext cx="2457450" cy="255864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838200" y="2487356"/>
            <a:ext cx="4800600" cy="3139321"/>
          </a:xfrm>
          <a:prstGeom prst="rect">
            <a:avLst/>
          </a:prstGeom>
          <a:noFill/>
        </p:spPr>
        <p:txBody>
          <a:bodyPr wrap="square" rtlCol="0">
            <a:spAutoFit/>
          </a:bodyPr>
          <a:lstStyle/>
          <a:p>
            <a:pPr marL="457200" indent="-457200">
              <a:buFont typeface="Arial" pitchFamily="34" charset="0"/>
              <a:buChar char="•"/>
            </a:pPr>
            <a:r>
              <a:rPr lang="en-US" dirty="0" smtClean="0"/>
              <a:t>Most literature suggests that the depth and width of the footer should be approx. twice the width of the CMU</a:t>
            </a:r>
          </a:p>
          <a:p>
            <a:pPr marL="457200" indent="-457200">
              <a:buFont typeface="Arial" pitchFamily="34" charset="0"/>
              <a:buChar char="•"/>
            </a:pPr>
            <a:r>
              <a:rPr lang="en-US" dirty="0" smtClean="0"/>
              <a:t>S. Michaels and C. Garner suggested this was an appropriate amount and that the soil was adequate for this</a:t>
            </a:r>
          </a:p>
          <a:p>
            <a:pPr marL="457200" indent="-457200">
              <a:buFont typeface="Arial" pitchFamily="34" charset="0"/>
              <a:buChar char="•"/>
            </a:pPr>
            <a:r>
              <a:rPr lang="en-US" dirty="0" smtClean="0"/>
              <a:t>S. Michaels mentioned running 4 lengths of rebar in footer which ties into vertical rebar</a:t>
            </a:r>
          </a:p>
          <a:p>
            <a:pPr marL="457200" indent="-457200">
              <a:buFont typeface="Arial" pitchFamily="34" charset="0"/>
              <a:buChar char="•"/>
            </a:pPr>
            <a:r>
              <a:rPr lang="en-US" dirty="0" smtClean="0"/>
              <a:t>Footer along columns (if columns are larger than the wall width) should be approx. 6-8” greater on either side  </a:t>
            </a:r>
            <a:endParaRPr lang="en-US" dirty="0"/>
          </a:p>
        </p:txBody>
      </p:sp>
    </p:spTree>
    <p:extLst>
      <p:ext uri="{BB962C8B-B14F-4D97-AF65-F5344CB8AC3E}">
        <p14:creationId xmlns:p14="http://schemas.microsoft.com/office/powerpoint/2010/main" val="1483862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300 Truss 2 Wi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1" y="4876799"/>
            <a:ext cx="1752600" cy="17526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300 Truss 2 Wi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 y="4724400"/>
            <a:ext cx="1905000" cy="1905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Body</a:t>
            </a:r>
            <a:endParaRPr lang="en-US" dirty="0"/>
          </a:p>
        </p:txBody>
      </p:sp>
      <p:sp>
        <p:nvSpPr>
          <p:cNvPr id="4" name="Slide Number Placeholder 3"/>
          <p:cNvSpPr>
            <a:spLocks noGrp="1"/>
          </p:cNvSpPr>
          <p:nvPr>
            <p:ph type="sldNum" sz="quarter" idx="11"/>
          </p:nvPr>
        </p:nvSpPr>
        <p:spPr/>
        <p:txBody>
          <a:bodyPr/>
          <a:lstStyle/>
          <a:p>
            <a:fld id="{BC4A4149-F86D-4576-8F6B-20C233E332E7}" type="slidenum">
              <a:rPr lang="en-US" smtClean="0"/>
              <a:pPr/>
              <a:t>3</a:t>
            </a:fld>
            <a:endParaRPr lang="en-US" dirty="0"/>
          </a:p>
        </p:txBody>
      </p:sp>
      <p:pic>
        <p:nvPicPr>
          <p:cNvPr id="4100" name="Picture 4" descr="http://faculty.delhi.edu/hultendc/A220-Week2-CMU-VertReinf.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633" r="9868"/>
          <a:stretch/>
        </p:blipFill>
        <p:spPr bwMode="auto">
          <a:xfrm>
            <a:off x="5029200" y="3657600"/>
            <a:ext cx="3657600" cy="277098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dlaxton1\Downloads\IMG_1173.JPG"/>
          <p:cNvPicPr>
            <a:picLocks noChangeAspect="1" noChangeArrowheads="1"/>
          </p:cNvPicPr>
          <p:nvPr/>
        </p:nvPicPr>
        <p:blipFill rotWithShape="1">
          <a:blip r:embed="rId5">
            <a:extLst>
              <a:ext uri="{28A0092B-C50C-407E-A947-70E740481C1C}">
                <a14:useLocalDpi xmlns:a14="http://schemas.microsoft.com/office/drawing/2010/main" val="0"/>
              </a:ext>
            </a:extLst>
          </a:blip>
          <a:srcRect b="33511"/>
          <a:stretch/>
        </p:blipFill>
        <p:spPr bwMode="auto">
          <a:xfrm>
            <a:off x="4648200" y="1524000"/>
            <a:ext cx="4233759" cy="211123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52400" y="1295400"/>
            <a:ext cx="4343400" cy="3970318"/>
          </a:xfrm>
          <a:prstGeom prst="rect">
            <a:avLst/>
          </a:prstGeom>
          <a:noFill/>
        </p:spPr>
        <p:txBody>
          <a:bodyPr wrap="square" rtlCol="0">
            <a:spAutoFit/>
          </a:bodyPr>
          <a:lstStyle/>
          <a:p>
            <a:pPr marL="285750" indent="-285750">
              <a:buFont typeface="Arial" pitchFamily="34" charset="0"/>
              <a:buChar char="•"/>
            </a:pPr>
            <a:r>
              <a:rPr lang="en-US" dirty="0" smtClean="0"/>
              <a:t>Walls need vertical supports</a:t>
            </a:r>
          </a:p>
          <a:p>
            <a:pPr marL="285750" indent="-285750">
              <a:buFont typeface="Arial" pitchFamily="34" charset="0"/>
              <a:buChar char="•"/>
            </a:pPr>
            <a:r>
              <a:rPr lang="en-US" dirty="0" smtClean="0"/>
              <a:t>Typical Haitian wall construction usually has a concrete column every 10 to 12 feet or so (column consists of 4 vertical rebar</a:t>
            </a:r>
          </a:p>
          <a:p>
            <a:pPr marL="285750" indent="-285750">
              <a:buFont typeface="Arial" pitchFamily="34" charset="0"/>
              <a:buChar char="•"/>
            </a:pPr>
            <a:r>
              <a:rPr lang="en-US" dirty="0" smtClean="0"/>
              <a:t>Scott Michaels suggested using a single vertical rebar inside a filled core of a CMU block every 3-4 </a:t>
            </a:r>
            <a:r>
              <a:rPr lang="en-US" dirty="0" err="1" smtClean="0"/>
              <a:t>ft</a:t>
            </a:r>
            <a:endParaRPr lang="en-US" dirty="0" smtClean="0"/>
          </a:p>
          <a:p>
            <a:pPr marL="285750" indent="-285750">
              <a:buFont typeface="Arial" pitchFamily="34" charset="0"/>
              <a:buChar char="•"/>
            </a:pPr>
            <a:r>
              <a:rPr lang="en-US" dirty="0" smtClean="0"/>
              <a:t>Vertical supports need to be tied into the footer and bond beam</a:t>
            </a:r>
          </a:p>
          <a:p>
            <a:pPr marL="285750" indent="-285750">
              <a:buFont typeface="Arial" pitchFamily="34" charset="0"/>
              <a:buChar char="•"/>
            </a:pPr>
            <a:r>
              <a:rPr lang="en-US" dirty="0"/>
              <a:t>C. Garner suggested the use of truss wire that can be placed after every three bricks or so for horizontal strength</a:t>
            </a:r>
          </a:p>
          <a:p>
            <a:pPr marL="285750" indent="-285750">
              <a:buFont typeface="Arial" pitchFamily="34" charset="0"/>
              <a:buChar char="•"/>
            </a:pPr>
            <a:endParaRPr lang="en-US" dirty="0"/>
          </a:p>
        </p:txBody>
      </p:sp>
    </p:spTree>
    <p:extLst>
      <p:ext uri="{BB962C8B-B14F-4D97-AF65-F5344CB8AC3E}">
        <p14:creationId xmlns:p14="http://schemas.microsoft.com/office/powerpoint/2010/main" val="2560448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Bond Beam</a:t>
            </a:r>
            <a:endParaRPr lang="en-US" dirty="0"/>
          </a:p>
        </p:txBody>
      </p:sp>
      <p:sp>
        <p:nvSpPr>
          <p:cNvPr id="4" name="Slide Number Placeholder 3"/>
          <p:cNvSpPr>
            <a:spLocks noGrp="1"/>
          </p:cNvSpPr>
          <p:nvPr>
            <p:ph type="sldNum" sz="quarter" idx="11"/>
          </p:nvPr>
        </p:nvSpPr>
        <p:spPr/>
        <p:txBody>
          <a:bodyPr/>
          <a:lstStyle/>
          <a:p>
            <a:fld id="{BC4A4149-F86D-4576-8F6B-20C233E332E7}" type="slidenum">
              <a:rPr lang="en-US" smtClean="0"/>
              <a:pPr/>
              <a:t>4</a:t>
            </a:fld>
            <a:endParaRPr lang="en-US" dirty="0"/>
          </a:p>
        </p:txBody>
      </p:sp>
      <p:grpSp>
        <p:nvGrpSpPr>
          <p:cNvPr id="8" name="Group 7"/>
          <p:cNvGrpSpPr/>
          <p:nvPr/>
        </p:nvGrpSpPr>
        <p:grpSpPr>
          <a:xfrm>
            <a:off x="4724400" y="3505200"/>
            <a:ext cx="4008120" cy="2869524"/>
            <a:chOff x="1600200" y="1295400"/>
            <a:chExt cx="5836920" cy="4164924"/>
          </a:xfrm>
        </p:grpSpPr>
        <p:pic>
          <p:nvPicPr>
            <p:cNvPr id="3080" name="Picture 8" descr="http://www.imiweb.org/images/design/mds/02.410.0142.jpg"/>
            <p:cNvPicPr>
              <a:picLocks noChangeAspect="1" noChangeArrowheads="1"/>
            </p:cNvPicPr>
            <p:nvPr/>
          </p:nvPicPr>
          <p:blipFill rotWithShape="1">
            <a:blip r:embed="rId2">
              <a:extLst>
                <a:ext uri="{28A0092B-C50C-407E-A947-70E740481C1C}">
                  <a14:useLocalDpi xmlns:a14="http://schemas.microsoft.com/office/drawing/2010/main" val="0"/>
                </a:ext>
              </a:extLst>
            </a:blip>
            <a:srcRect r="14743" b="24292"/>
            <a:stretch/>
          </p:blipFill>
          <p:spPr bwMode="auto">
            <a:xfrm>
              <a:off x="1600200" y="1295400"/>
              <a:ext cx="5684520" cy="376428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029200" y="3428999"/>
              <a:ext cx="2407920" cy="2031325"/>
            </a:xfrm>
            <a:prstGeom prst="rect">
              <a:avLst/>
            </a:prstGeom>
            <a:solidFill>
              <a:schemeClr val="bg1"/>
            </a:solidFill>
          </p:spPr>
          <p:txBody>
            <a:bodyPr wrap="square" rtlCol="0">
              <a:spAutoFit/>
            </a:bodyPr>
            <a:lstStyle/>
            <a:p>
              <a:endParaRPr lang="en-US" dirty="0" smtClean="0">
                <a:solidFill>
                  <a:schemeClr val="bg1"/>
                </a:solidFill>
              </a:endParaRPr>
            </a:p>
            <a:p>
              <a:endParaRPr lang="en-US" dirty="0">
                <a:solidFill>
                  <a:schemeClr val="bg1"/>
                </a:solidFill>
              </a:endParaRPr>
            </a:p>
            <a:p>
              <a:endParaRPr lang="en-US" dirty="0" smtClean="0">
                <a:solidFill>
                  <a:schemeClr val="bg1"/>
                </a:solidFill>
              </a:endParaRPr>
            </a:p>
            <a:p>
              <a:endParaRPr lang="en-US" dirty="0">
                <a:solidFill>
                  <a:schemeClr val="bg1"/>
                </a:solidFill>
              </a:endParaRPr>
            </a:p>
            <a:p>
              <a:endParaRPr lang="en-US" dirty="0" smtClean="0">
                <a:solidFill>
                  <a:schemeClr val="bg1"/>
                </a:solidFill>
              </a:endParaRPr>
            </a:p>
            <a:p>
              <a:endParaRPr lang="en-US" dirty="0">
                <a:solidFill>
                  <a:schemeClr val="bg1"/>
                </a:solidFill>
              </a:endParaRPr>
            </a:p>
            <a:p>
              <a:endParaRPr lang="en-US" dirty="0">
                <a:solidFill>
                  <a:schemeClr val="bg1"/>
                </a:solidFill>
              </a:endParaRPr>
            </a:p>
          </p:txBody>
        </p:sp>
      </p:grpSp>
      <p:pic>
        <p:nvPicPr>
          <p:cNvPr id="15" name="Picture 2" descr="C:\Users\dlaxton1\Downloads\IMG_1173.JPG"/>
          <p:cNvPicPr>
            <a:picLocks noChangeAspect="1" noChangeArrowheads="1"/>
          </p:cNvPicPr>
          <p:nvPr/>
        </p:nvPicPr>
        <p:blipFill rotWithShape="1">
          <a:blip r:embed="rId3">
            <a:extLst>
              <a:ext uri="{28A0092B-C50C-407E-A947-70E740481C1C}">
                <a14:useLocalDpi xmlns:a14="http://schemas.microsoft.com/office/drawing/2010/main" val="0"/>
              </a:ext>
            </a:extLst>
          </a:blip>
          <a:srcRect b="33511"/>
          <a:stretch/>
        </p:blipFill>
        <p:spPr bwMode="auto">
          <a:xfrm>
            <a:off x="4498761" y="1393966"/>
            <a:ext cx="4233759" cy="2111234"/>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381000" y="1572420"/>
            <a:ext cx="3276600" cy="3970318"/>
          </a:xfrm>
          <a:prstGeom prst="rect">
            <a:avLst/>
          </a:prstGeom>
          <a:noFill/>
        </p:spPr>
        <p:txBody>
          <a:bodyPr wrap="square" rtlCol="0">
            <a:spAutoFit/>
          </a:bodyPr>
          <a:lstStyle/>
          <a:p>
            <a:pPr marL="285750" indent="-285750">
              <a:buFont typeface="Arial" pitchFamily="34" charset="0"/>
              <a:buChar char="•"/>
            </a:pPr>
            <a:r>
              <a:rPr lang="en-US" dirty="0" smtClean="0"/>
              <a:t>A bond beam is necessary to tie all of the vertical rebar together</a:t>
            </a:r>
          </a:p>
          <a:p>
            <a:pPr marL="285750" indent="-285750">
              <a:buFont typeface="Arial" pitchFamily="34" charset="0"/>
              <a:buChar char="•"/>
            </a:pPr>
            <a:r>
              <a:rPr lang="en-US" dirty="0" smtClean="0"/>
              <a:t>Scott Michaels suggest running 2 rebar along the top</a:t>
            </a:r>
          </a:p>
          <a:p>
            <a:pPr marL="285750" indent="-285750">
              <a:buFont typeface="Arial" pitchFamily="34" charset="0"/>
              <a:buChar char="•"/>
            </a:pPr>
            <a:r>
              <a:rPr lang="en-US" dirty="0" smtClean="0"/>
              <a:t>Don Johnson didn’t think that bond beam blocks would be accessible</a:t>
            </a:r>
          </a:p>
          <a:p>
            <a:pPr marL="285750" indent="-285750">
              <a:buFont typeface="Arial" pitchFamily="34" charset="0"/>
              <a:buChar char="•"/>
            </a:pPr>
            <a:r>
              <a:rPr lang="en-US" dirty="0" smtClean="0"/>
              <a:t>Bond beam blocks can be made from modifying typical CMUs</a:t>
            </a:r>
          </a:p>
          <a:p>
            <a:pPr marL="285750" indent="-285750">
              <a:buFont typeface="Arial" pitchFamily="34" charset="0"/>
              <a:buChar char="•"/>
            </a:pPr>
            <a:r>
              <a:rPr lang="en-US" dirty="0" smtClean="0"/>
              <a:t>Typical Haiti construction pours bond beam without blocks</a:t>
            </a:r>
            <a:endParaRPr lang="en-US" dirty="0"/>
          </a:p>
        </p:txBody>
      </p:sp>
    </p:spTree>
    <p:extLst>
      <p:ext uri="{BB962C8B-B14F-4D97-AF65-F5344CB8AC3E}">
        <p14:creationId xmlns:p14="http://schemas.microsoft.com/office/powerpoint/2010/main" val="120333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692</TotalTime>
  <Words>377</Words>
  <Application>Microsoft Office PowerPoint</Application>
  <PresentationFormat>On-screen Show (4:3)</PresentationFormat>
  <Paragraphs>51</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Peltan Christian Primary School Perimeter Walls</vt:lpstr>
      <vt:lpstr>Footer</vt:lpstr>
      <vt:lpstr>Body</vt:lpstr>
      <vt:lpstr>Bond Beam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Rich Wells</dc:creator>
  <cp:lastModifiedBy>Derek Wayne Laxton</cp:lastModifiedBy>
  <cp:revision>72</cp:revision>
  <dcterms:created xsi:type="dcterms:W3CDTF">2009-01-03T18:21:19Z</dcterms:created>
  <dcterms:modified xsi:type="dcterms:W3CDTF">2012-05-02T03:15:39Z</dcterms:modified>
</cp:coreProperties>
</file>